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1"/>
  </p:notesMasterIdLst>
  <p:sldIdLst>
    <p:sldId id="506" r:id="rId2"/>
    <p:sldId id="33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256" r:id="rId11"/>
    <p:sldId id="263" r:id="rId12"/>
    <p:sldId id="416" r:id="rId13"/>
    <p:sldId id="417" r:id="rId14"/>
    <p:sldId id="418" r:id="rId15"/>
    <p:sldId id="419" r:id="rId16"/>
    <p:sldId id="420" r:id="rId17"/>
    <p:sldId id="483" r:id="rId18"/>
    <p:sldId id="484" r:id="rId19"/>
    <p:sldId id="422" r:id="rId20"/>
    <p:sldId id="421" r:id="rId21"/>
    <p:sldId id="424" r:id="rId22"/>
    <p:sldId id="425" r:id="rId23"/>
    <p:sldId id="426" r:id="rId24"/>
    <p:sldId id="427" r:id="rId25"/>
    <p:sldId id="428" r:id="rId26"/>
    <p:sldId id="430" r:id="rId27"/>
    <p:sldId id="431" r:id="rId28"/>
    <p:sldId id="485" r:id="rId29"/>
    <p:sldId id="429" r:id="rId30"/>
    <p:sldId id="435" r:id="rId31"/>
    <p:sldId id="433" r:id="rId32"/>
    <p:sldId id="434" r:id="rId33"/>
    <p:sldId id="432" r:id="rId34"/>
    <p:sldId id="437" r:id="rId35"/>
    <p:sldId id="438" r:id="rId36"/>
    <p:sldId id="439" r:id="rId37"/>
    <p:sldId id="440" r:id="rId38"/>
    <p:sldId id="441" r:id="rId39"/>
    <p:sldId id="442" r:id="rId40"/>
    <p:sldId id="486" r:id="rId41"/>
    <p:sldId id="443" r:id="rId42"/>
    <p:sldId id="487" r:id="rId43"/>
    <p:sldId id="488" r:id="rId44"/>
    <p:sldId id="489" r:id="rId45"/>
    <p:sldId id="446" r:id="rId46"/>
    <p:sldId id="444" r:id="rId47"/>
    <p:sldId id="447" r:id="rId48"/>
    <p:sldId id="490" r:id="rId49"/>
    <p:sldId id="448" r:id="rId50"/>
    <p:sldId id="445" r:id="rId51"/>
    <p:sldId id="449" r:id="rId52"/>
    <p:sldId id="507" r:id="rId53"/>
    <p:sldId id="508" r:id="rId54"/>
    <p:sldId id="509" r:id="rId55"/>
    <p:sldId id="510" r:id="rId56"/>
    <p:sldId id="511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458" r:id="rId73"/>
    <p:sldId id="452" r:id="rId74"/>
    <p:sldId id="460" r:id="rId75"/>
    <p:sldId id="461" r:id="rId76"/>
    <p:sldId id="462" r:id="rId77"/>
    <p:sldId id="463" r:id="rId78"/>
    <p:sldId id="464" r:id="rId79"/>
    <p:sldId id="499" r:id="rId80"/>
    <p:sldId id="500" r:id="rId81"/>
    <p:sldId id="501" r:id="rId82"/>
    <p:sldId id="502" r:id="rId83"/>
    <p:sldId id="504" r:id="rId84"/>
    <p:sldId id="503" r:id="rId85"/>
    <p:sldId id="465" r:id="rId86"/>
    <p:sldId id="466" r:id="rId87"/>
    <p:sldId id="467" r:id="rId88"/>
    <p:sldId id="527" r:id="rId89"/>
    <p:sldId id="528" r:id="rId90"/>
    <p:sldId id="468" r:id="rId91"/>
    <p:sldId id="529" r:id="rId92"/>
    <p:sldId id="530" r:id="rId93"/>
    <p:sldId id="472" r:id="rId94"/>
    <p:sldId id="532" r:id="rId95"/>
    <p:sldId id="531" r:id="rId96"/>
    <p:sldId id="473" r:id="rId97"/>
    <p:sldId id="471" r:id="rId98"/>
    <p:sldId id="470" r:id="rId99"/>
    <p:sldId id="39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0FB93-27B3-453F-BB54-88B02973B207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74CC5-2B89-451C-84C0-50BD9AF55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0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4B85-3952-4CAB-8944-333D9FE4E57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4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3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3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0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2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5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141A-D0EC-43D8-8832-887F324A2502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4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.png"/><Relationship Id="rId7" Type="http://schemas.openxmlformats.org/officeDocument/2006/relationships/image" Target="../media/image2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4.png"/><Relationship Id="rId18" Type="http://schemas.openxmlformats.org/officeDocument/2006/relationships/image" Target="../media/image67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51.png"/><Relationship Id="rId12" Type="http://schemas.openxmlformats.org/officeDocument/2006/relationships/image" Target="../media/image73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54.png"/><Relationship Id="rId19" Type="http://schemas.openxmlformats.org/officeDocument/2006/relationships/image" Target="../media/image68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75.png"/><Relationship Id="rId2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57.png"/><Relationship Id="rId21" Type="http://schemas.openxmlformats.org/officeDocument/2006/relationships/image" Target="../media/image68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56.png"/><Relationship Id="rId16" Type="http://schemas.openxmlformats.org/officeDocument/2006/relationships/image" Target="../media/image82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24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81.png"/><Relationship Id="rId23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6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0.png"/><Relationship Id="rId22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85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4.png"/><Relationship Id="rId5" Type="http://schemas.openxmlformats.org/officeDocument/2006/relationships/image" Target="../media/image113.png"/><Relationship Id="rId15" Type="http://schemas.openxmlformats.org/officeDocument/2006/relationships/image" Target="../media/image127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saga9017@korea.ac.kr" TargetMode="External"/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/>
          <p:cNvSpPr txBox="1">
            <a:spLocks/>
          </p:cNvSpPr>
          <p:nvPr/>
        </p:nvSpPr>
        <p:spPr bwMode="auto">
          <a:xfrm>
            <a:off x="3423843" y="5078599"/>
            <a:ext cx="5562600" cy="156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박준형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데이터인텔리전스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 연구실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90000"/>
            </a:pPr>
            <a:r>
              <a:rPr lang="en-US" altLang="ko-KR" sz="2000" dirty="0">
                <a:hlinkClick r:id="rId2"/>
              </a:rPr>
              <a:t>irish07@korea.ac.kr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1635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E527B-18D5-415A-B44D-D6C48E40E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1 -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3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86301" y="2300616"/>
            <a:ext cx="671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6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340178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0000"/>
                </a:solidFill>
              </a:rPr>
              <a:t>Wrong!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7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38200" y="3003099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70503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accent2"/>
                </a:solidFill>
              </a:rPr>
              <a:t>Wrong but better than the previous one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3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</a:t>
            </a:r>
            <a:r>
              <a:rPr lang="en-US" altLang="ko-KR" dirty="0" smtClean="0"/>
              <a:t>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8" y="2737757"/>
            <a:ext cx="3135085" cy="188322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5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Make a line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Find what is wrong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Modify 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06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6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1887365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8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64749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Input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9065006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Output</a:t>
            </a:r>
            <a:endParaRPr lang="ko-KR" altLang="en-US" sz="2800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2990777" y="4011385"/>
            <a:ext cx="60742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904014" y="3292929"/>
            <a:ext cx="2220686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Transform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480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Neural Network Introduction (~10/14)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Skip-gram </a:t>
            </a:r>
            <a:r>
              <a:rPr lang="en-US" altLang="ko-KR" dirty="0"/>
              <a:t>/ </a:t>
            </a:r>
            <a:r>
              <a:rPr lang="en-US" altLang="ko-KR" dirty="0" smtClean="0"/>
              <a:t>CBOW (~10/28)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(Basic) </a:t>
            </a:r>
            <a:r>
              <a:rPr lang="en-US" altLang="ko-KR" dirty="0" err="1" smtClean="0"/>
              <a:t>Softmax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 Hierarchical </a:t>
            </a:r>
            <a:r>
              <a:rPr lang="en-US" altLang="ko-KR" dirty="0" err="1"/>
              <a:t>Softmax</a:t>
            </a:r>
            <a:r>
              <a:rPr lang="en-US" altLang="ko-KR" dirty="0"/>
              <a:t> / Negative </a:t>
            </a:r>
            <a:r>
              <a:rPr lang="en-US" altLang="ko-KR" dirty="0" smtClean="0"/>
              <a:t>sampling (~11/11)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Subsampling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5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1026" name="Picture 2" descr="Image result for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7" y="2343961"/>
            <a:ext cx="5547436" cy="36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3961"/>
            <a:ext cx="5981700" cy="37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0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55626" y="4006736"/>
            <a:ext cx="468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Weighted Sum + Nonlinear Function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796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3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blipFill>
                <a:blip r:embed="rId5"/>
                <a:stretch>
                  <a:fillRect l="-111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243732" y="6075722"/>
            <a:ext cx="28148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Matrix Multiplication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000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                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24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94414" y="447947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889171" y="299901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82394" y="35977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95949" y="34017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00332" y="34854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57057" y="34562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078183" y="346166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19760" y="386170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39962" y="376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29575" y="319904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66632" y="38970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6236497" y="408588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6512378" y="36712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520542" y="39998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6019973" y="42491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6433456" y="42576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966856" y="39254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79770" y="335773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294414" y="2999015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blipFill>
                <a:blip r:embed="rId2"/>
                <a:stretch>
                  <a:fillRect l="-1961" r="-654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0                      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d>
                            <m:r>
                              <a:rPr lang="en-US" altLang="ko-KR" sz="2800" b="0" i="1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blipFill>
                <a:blip r:embed="rId2"/>
                <a:stretch>
                  <a:fillRect l="-2055" t="-4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18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blipFill>
                <a:blip r:embed="rId2"/>
                <a:stretch>
                  <a:fillRect l="-3303" t="-1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blipFill>
                <a:blip r:embed="rId3"/>
                <a:stretch>
                  <a:fillRect l="-4104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blipFill>
                <a:blip r:embed="rId5"/>
                <a:stretch>
                  <a:fillRect l="-5263" r="-622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 smtClean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 smtClean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6" idx="3"/>
            <a:endCxn id="5" idx="2"/>
          </p:cNvCxnSpPr>
          <p:nvPr/>
        </p:nvCxnSpPr>
        <p:spPr>
          <a:xfrm>
            <a:off x="7626476" y="4858777"/>
            <a:ext cx="427605" cy="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23" idx="2"/>
          </p:cNvCxnSpPr>
          <p:nvPr/>
        </p:nvCxnSpPr>
        <p:spPr>
          <a:xfrm>
            <a:off x="7627969" y="5650253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6"/>
            <a:endCxn id="37" idx="2"/>
          </p:cNvCxnSpPr>
          <p:nvPr/>
        </p:nvCxnSpPr>
        <p:spPr>
          <a:xfrm>
            <a:off x="8661863" y="4865331"/>
            <a:ext cx="622393" cy="405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6"/>
            <a:endCxn id="37" idx="2"/>
          </p:cNvCxnSpPr>
          <p:nvPr/>
        </p:nvCxnSpPr>
        <p:spPr>
          <a:xfrm flipV="1">
            <a:off x="8661863" y="5270982"/>
            <a:ext cx="622393" cy="38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/>
              <p:cNvSpPr/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타원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/>
          <p:cNvCxnSpPr/>
          <p:nvPr/>
        </p:nvCxnSpPr>
        <p:spPr>
          <a:xfrm>
            <a:off x="9900900" y="5260818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8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blipFill>
                <a:blip r:embed="rId2"/>
                <a:stretch>
                  <a:fillRect l="-3303" t="-4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4" t="-9333" r="-20133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889" t="-9333" r="-889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97930" y="2341593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  <a:endParaRPr lang="ko-KR" altLang="en-US" sz="2800" dirty="0"/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055915" y="3517146"/>
            <a:ext cx="3739242" cy="1100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05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T. </a:t>
            </a:r>
            <a:r>
              <a:rPr lang="en-US" altLang="ko-KR" dirty="0" err="1" smtClean="0"/>
              <a:t>Mikolov</a:t>
            </a:r>
            <a:r>
              <a:rPr lang="en-US" altLang="ko-KR" dirty="0" smtClean="0"/>
              <a:t>, K. Chen, G. </a:t>
            </a:r>
            <a:r>
              <a:rPr lang="en-US" altLang="ko-KR" dirty="0" err="1" smtClean="0"/>
              <a:t>Corrado</a:t>
            </a:r>
            <a:r>
              <a:rPr lang="en-US" altLang="ko-KR" dirty="0" smtClean="0"/>
              <a:t>, J. Dean, “Efficient </a:t>
            </a:r>
            <a:r>
              <a:rPr lang="en-US" altLang="ko-KR" dirty="0"/>
              <a:t>Estimation of Word Representations in Vector </a:t>
            </a:r>
            <a:r>
              <a:rPr lang="en-US" altLang="ko-KR" dirty="0" smtClean="0"/>
              <a:t>Space”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52" y="3171013"/>
            <a:ext cx="6024562" cy="35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42323" y="2348856"/>
            <a:ext cx="7249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two lines between circles and triangles!</a:t>
            </a:r>
            <a:endParaRPr lang="ko-KR" altLang="en-US" sz="2800" dirty="0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0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</a:t>
                </a:r>
                <a:r>
                  <a:rPr lang="en-US" altLang="ko-KR" sz="2400" b="1" dirty="0" err="1" smtClean="0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971592" y="5983677"/>
            <a:ext cx="2072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( j x </a:t>
            </a:r>
            <a:r>
              <a:rPr lang="en-US" altLang="ko-KR" sz="2800" dirty="0" err="1" smtClean="0"/>
              <a:t>i</a:t>
            </a:r>
            <a:r>
              <a:rPr lang="en-US" altLang="ko-KR" sz="2800" dirty="0" smtClean="0"/>
              <a:t> ) matrix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3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</a:t>
                </a:r>
                <a:r>
                  <a:rPr lang="en-US" altLang="ko-KR" sz="2400" b="1" dirty="0" err="1" smtClean="0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004249" y="6119336"/>
            <a:ext cx="2149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( k x j ) matrix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71881" y="199799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655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</m:oMath>
                </a14:m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blipFill>
                <a:blip r:embed="rId2"/>
                <a:stretch>
                  <a:fillRect l="-2671" t="-2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(0.5,</a:t>
                          </a:r>
                          <a:r>
                            <a:rPr lang="en-US" altLang="ko-KR" sz="2400" baseline="0" dirty="0" smtClean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</a:t>
                          </a:r>
                          <a:r>
                            <a:rPr lang="en-US" altLang="ko-KR" sz="2400" baseline="0" dirty="0" smtClean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(0.5,</a:t>
                          </a:r>
                          <a:r>
                            <a:rPr lang="en-US" altLang="ko-KR" sz="2400" baseline="0" dirty="0" smtClean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</a:t>
                          </a:r>
                          <a:r>
                            <a:rPr lang="en-US" altLang="ko-KR" sz="2400" baseline="0" dirty="0" smtClean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32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blipFill>
                <a:blip r:embed="rId2"/>
                <a:stretch>
                  <a:fillRect l="-2808" t="-3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6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17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23195" y="205326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4" t="-1333" r="-2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304" t="-1333" r="-1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304" t="-1333" r="-608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3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2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2-layer Perceptron can deal with some </a:t>
            </a:r>
            <a:r>
              <a:rPr lang="en-US" altLang="ko-KR" dirty="0" smtClean="0">
                <a:solidFill>
                  <a:srgbClr val="FF0000"/>
                </a:solidFill>
              </a:rPr>
              <a:t>nonlinear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63597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58354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478198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22008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71886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426240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7366" y="370867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75500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1464" y="37500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38486" y="34486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35815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2296925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2656325" y="398455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2818593" y="375714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2262227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2766629" y="347487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052294" y="39223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249167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2656325" y="3474877"/>
            <a:ext cx="1329591" cy="109862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1706720" y="3438983"/>
            <a:ext cx="949605" cy="11108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68126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462883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6755780" y="50258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497582" y="487639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876415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30769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240782" y="497301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80029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70481" y="52561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888749" y="372286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740344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>
            <a:off x="6201454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>
            <a:off x="6786814" y="4245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>
            <a:off x="7073577" y="39271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>
            <a:off x="6166756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/>
          <p:cNvSpPr/>
          <p:nvPr/>
        </p:nvSpPr>
        <p:spPr>
          <a:xfrm>
            <a:off x="6634118" y="37199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7501195" y="42687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7153696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4734136" y="4339529"/>
            <a:ext cx="3174084" cy="13336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5090435" y="3439501"/>
            <a:ext cx="2879949" cy="18166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이등변 삼각형 50"/>
          <p:cNvSpPr/>
          <p:nvPr/>
        </p:nvSpPr>
        <p:spPr>
          <a:xfrm>
            <a:off x="5708412" y="491210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773000" y="59277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5231821" y="49876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4879353" y="551424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4904865" y="451062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>
            <a:off x="5669420" y="549206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>
            <a:off x="5996074" y="522229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8440282" y="4719468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0035039" y="3239011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9793742" y="4866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069738" y="486937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448571" y="44372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10176380" y="451148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366503" y="496477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9752185" y="44720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0238932" y="523785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9736977" y="412725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9490385" y="488723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/>
          <p:cNvSpPr/>
          <p:nvPr/>
        </p:nvSpPr>
        <p:spPr>
          <a:xfrm>
            <a:off x="9773610" y="36290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>
            <a:off x="10458690" y="422452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/>
          <p:cNvSpPr/>
          <p:nvPr/>
        </p:nvSpPr>
        <p:spPr>
          <a:xfrm>
            <a:off x="10997064" y="52470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/>
          <p:cNvSpPr/>
          <p:nvPr/>
        </p:nvSpPr>
        <p:spPr>
          <a:xfrm>
            <a:off x="9361485" y="393832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>
            <a:off x="10206274" y="371289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/>
          <p:cNvSpPr/>
          <p:nvPr/>
        </p:nvSpPr>
        <p:spPr>
          <a:xfrm>
            <a:off x="10812236" y="48843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78"/>
          <p:cNvSpPr/>
          <p:nvPr/>
        </p:nvSpPr>
        <p:spPr>
          <a:xfrm>
            <a:off x="10725852" y="350979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/>
          <p:cNvSpPr/>
          <p:nvPr/>
        </p:nvSpPr>
        <p:spPr>
          <a:xfrm>
            <a:off x="8983887" y="435751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>
            <a:off x="9345156" y="59207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>
            <a:off x="8803977" y="49806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이등변 삼각형 84"/>
          <p:cNvSpPr/>
          <p:nvPr/>
        </p:nvSpPr>
        <p:spPr>
          <a:xfrm>
            <a:off x="10812236" y="396049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이등변 삼각형 85"/>
          <p:cNvSpPr/>
          <p:nvPr/>
        </p:nvSpPr>
        <p:spPr>
          <a:xfrm>
            <a:off x="11220787" y="42190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/>
          <p:cNvSpPr/>
          <p:nvPr/>
        </p:nvSpPr>
        <p:spPr>
          <a:xfrm>
            <a:off x="10376579" y="570502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/>
          <p:cNvSpPr/>
          <p:nvPr/>
        </p:nvSpPr>
        <p:spPr>
          <a:xfrm>
            <a:off x="9280668" y="54437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/>
          <p:nvPr/>
        </p:nvCxnSpPr>
        <p:spPr>
          <a:xfrm flipH="1" flipV="1">
            <a:off x="9070973" y="4834012"/>
            <a:ext cx="1259649" cy="82853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0338389" y="4669890"/>
            <a:ext cx="395373" cy="9636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773610" y="3983250"/>
            <a:ext cx="951368" cy="703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9095951" y="3978109"/>
            <a:ext cx="677659" cy="8503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73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3-layer 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more complex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55883" y="47047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150640" y="32242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25029" y="416728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90150" y="388760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6990" y="53704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18526" y="36814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339652" y="36869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67786" y="44573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32477" y="459180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030772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22223" y="36420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5181726" y="44855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5323715" y="40291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451329" y="389064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5092004" y="41457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5628977" y="41398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677350" y="421474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64541" y="368145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4923942" y="4029122"/>
            <a:ext cx="218919" cy="825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6443310" y="342146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764436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954599" y="3461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7147007" y="338206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6771334" y="489512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88447" y="42019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6770342" y="455125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290257" y="381203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830618" y="488049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172286" y="50296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765844" y="41398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751271" y="4843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4910282" y="3847120"/>
            <a:ext cx="741933" cy="1820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 flipV="1">
            <a:off x="5652215" y="3841676"/>
            <a:ext cx="266714" cy="4671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H="1">
            <a:off x="5144284" y="4307818"/>
            <a:ext cx="774645" cy="5352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 flipV="1">
            <a:off x="6271628" y="3824434"/>
            <a:ext cx="288774" cy="7045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6257967" y="3596034"/>
            <a:ext cx="896131" cy="228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6958311" y="3613828"/>
            <a:ext cx="182930" cy="728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6565164" y="4326770"/>
            <a:ext cx="416494" cy="18167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p:pic>
        <p:nvPicPr>
          <p:cNvPr id="14338" name="Picture 2" descr="Image result for activation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90" y="2463741"/>
            <a:ext cx="8253639" cy="414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3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T. </a:t>
            </a:r>
            <a:r>
              <a:rPr lang="en-US" altLang="ko-KR" dirty="0" err="1" smtClean="0"/>
              <a:t>Mikolov</a:t>
            </a:r>
            <a:r>
              <a:rPr lang="en-US" altLang="ko-KR" dirty="0"/>
              <a:t>, </a:t>
            </a:r>
            <a:r>
              <a:rPr lang="en-US" altLang="ko-KR" dirty="0" smtClean="0"/>
              <a:t>I. </a:t>
            </a:r>
            <a:r>
              <a:rPr lang="en-US" altLang="ko-KR" dirty="0" err="1" smtClean="0"/>
              <a:t>Sutskever</a:t>
            </a:r>
            <a:r>
              <a:rPr lang="en-US" altLang="ko-KR" dirty="0" smtClean="0"/>
              <a:t>, K. Chen, G. </a:t>
            </a:r>
            <a:r>
              <a:rPr lang="en-US" altLang="ko-KR" dirty="0" err="1" smtClean="0"/>
              <a:t>Corrado</a:t>
            </a:r>
            <a:r>
              <a:rPr lang="en-US" altLang="ko-KR" dirty="0" smtClean="0"/>
              <a:t>, J. Dean</a:t>
            </a:r>
            <a:r>
              <a:rPr lang="en-US" altLang="ko-KR" dirty="0"/>
              <a:t>, “Distributed Representations of Words and Phrases and their Compositionality”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67" y="3723552"/>
            <a:ext cx="8888866" cy="28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1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52" y="2955934"/>
            <a:ext cx="9442565" cy="28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3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400" b="0" dirty="0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blipFill>
                <a:blip r:embed="rId5"/>
                <a:stretch>
                  <a:fillRect l="-2792" t="-4762" r="-203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blipFill>
                <a:blip r:embed="rId6"/>
                <a:stretch>
                  <a:fillRect l="-2558" t="-4762" r="-2046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ko-KR" sz="2400" b="1" dirty="0" smtClean="0"/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2400" b="1" dirty="0" smtClean="0"/>
                  <a:t> </a:t>
                </a:r>
                <a:endParaRPr lang="en-US" altLang="ko-KR" sz="2400" b="1" dirty="0"/>
              </a:p>
              <a:p>
                <a:endParaRPr lang="en-US" altLang="ko-KR" sz="2400" dirty="0" smtClean="0"/>
              </a:p>
              <a:p>
                <a:r>
                  <a:rPr lang="en-US" altLang="ko-KR" sz="2400" dirty="0" smtClean="0"/>
                  <a:t>(Equivalent to 1-layer perceptron)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blipFill>
                <a:blip r:embed="rId7"/>
                <a:stretch>
                  <a:fillRect l="-4335" t="-1210" r="-3035"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6064" y="2622767"/>
            <a:ext cx="290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B050"/>
                </a:solidFill>
              </a:rPr>
              <a:t>With activation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42362" y="2622767"/>
            <a:ext cx="3367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0000"/>
                </a:solidFill>
              </a:rPr>
              <a:t>Without activation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95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Deeper networks can represent more complex topology</a:t>
            </a:r>
            <a:endParaRPr lang="ko-KR" altLang="en-US" dirty="0"/>
          </a:p>
        </p:txBody>
      </p:sp>
      <p:pic>
        <p:nvPicPr>
          <p:cNvPr id="1026" name="Picture 2" descr="layer mlp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58" y="2573418"/>
            <a:ext cx="4341611" cy="427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57010" y="4258200"/>
            <a:ext cx="288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</a:rPr>
              <a:t>Deeper = Better ?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0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Curse of Dimensionality</a:t>
            </a:r>
            <a:endParaRPr lang="ko-KR" altLang="en-US" dirty="0"/>
          </a:p>
        </p:txBody>
      </p:sp>
      <p:pic>
        <p:nvPicPr>
          <p:cNvPr id="2050" name="Picture 2" descr="https://lh5.googleusercontent.com/l7EAtZbk82Xw1hx67MY2mGE73aOWJCNcgrLw_nrvcX3qWGKJwKNZjAhAUbHHw8IdXL_bV8kQ0k3wonNiiCTKzAtt-coTyWvPhj7HYVlC-o-qA6Qxz25olX7IJitqLgzVD7yFD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1" y="3152285"/>
            <a:ext cx="6810490" cy="27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5052" y="369916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Hard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Prone to </a:t>
            </a:r>
            <a:r>
              <a:rPr lang="en-US" altLang="ko-KR" sz="2400" dirty="0" err="1" smtClean="0"/>
              <a:t>overfit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09904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pic>
        <p:nvPicPr>
          <p:cNvPr id="3074" name="Picture 2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3037869"/>
            <a:ext cx="73437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70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3067769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86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0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16832" y="5787455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4 incorrect examples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95014" y="5781289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 incorrect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496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83580" y="5787455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Cosine similarity : 0.5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61762" y="5781289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Cosine similarity : </a:t>
            </a:r>
            <a:r>
              <a:rPr lang="en-US" altLang="ko-KR" sz="2400" dirty="0" smtClean="0"/>
              <a:t>0.7</a:t>
            </a:r>
            <a:endParaRPr lang="ko-KR" altLang="en-US" sz="2400" dirty="0"/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205611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7129644" y="2639386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Loss(=cost</a:t>
            </a:r>
            <a:r>
              <a:rPr lang="en-US" altLang="ko-KR" dirty="0" smtClean="0"/>
              <a:t>) : A real number that represents how much 			      wrong it is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246416" y="454478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841173" y="306432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034396" y="3663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47951" y="34671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352334" y="35507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709059" y="352152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030185" y="35269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671762" y="392702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91964" y="383381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281577" y="32643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118634" y="39624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>
            <a:off x="3188499" y="415120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/>
          <p:cNvSpPr/>
          <p:nvPr/>
        </p:nvSpPr>
        <p:spPr>
          <a:xfrm>
            <a:off x="3464380" y="37365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>
            <a:off x="3472544" y="40651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>
            <a:off x="2971975" y="431448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>
            <a:off x="3385458" y="432299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>
            <a:off x="3918858" y="39908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/>
          <p:cNvSpPr/>
          <p:nvPr/>
        </p:nvSpPr>
        <p:spPr>
          <a:xfrm>
            <a:off x="3831772" y="342305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/>
          <p:cNvCxnSpPr/>
          <p:nvPr/>
        </p:nvCxnSpPr>
        <p:spPr>
          <a:xfrm flipH="1">
            <a:off x="1246416" y="380455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372414" y="621199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4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5512932" y="3319634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Prediction: 3.4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5512932" y="4818405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Answer: 3.7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734171" y="6211997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0.09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4" idx="2"/>
            <a:endCxn id="70" idx="0"/>
          </p:cNvCxnSpPr>
          <p:nvPr/>
        </p:nvCxnSpPr>
        <p:spPr>
          <a:xfrm>
            <a:off x="6443661" y="4064965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112305" y="622458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1.7</a:t>
            </a:r>
            <a:endParaRPr lang="ko-KR" altLang="en-US" sz="2400" dirty="0"/>
          </a:p>
        </p:txBody>
      </p:sp>
      <p:pic>
        <p:nvPicPr>
          <p:cNvPr id="23554" name="Picture 2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59" y="2642507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91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1325A5-B55B-4682-9E83-A3464153F78C}"/>
              </a:ext>
            </a:extLst>
          </p:cNvPr>
          <p:cNvSpPr/>
          <p:nvPr/>
        </p:nvSpPr>
        <p:spPr>
          <a:xfrm>
            <a:off x="7701094" y="2272238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139D9-A18B-4F77-B501-F912CBADDB69}"/>
              </a:ext>
            </a:extLst>
          </p:cNvPr>
          <p:cNvSpPr txBox="1"/>
          <p:nvPr/>
        </p:nvSpPr>
        <p:spPr>
          <a:xfrm>
            <a:off x="1876165" y="5550356"/>
            <a:ext cx="123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vector</a:t>
            </a:r>
            <a:endParaRPr lang="ko-KR" altLang="en-US" sz="3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E33AB-2502-4229-9A8D-EFD80E42E89A}"/>
              </a:ext>
            </a:extLst>
          </p:cNvPr>
          <p:cNvSpPr/>
          <p:nvPr/>
        </p:nvSpPr>
        <p:spPr>
          <a:xfrm>
            <a:off x="2367094" y="2363599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000000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62BDC-D794-4BED-AA38-BBD930F88B29}"/>
              </a:ext>
            </a:extLst>
          </p:cNvPr>
          <p:cNvSpPr txBox="1"/>
          <p:nvPr/>
        </p:nvSpPr>
        <p:spPr>
          <a:xfrm>
            <a:off x="1593909" y="24422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1922B-5D05-41F8-A9F4-5A048E1E38D6}"/>
              </a:ext>
            </a:extLst>
          </p:cNvPr>
          <p:cNvSpPr txBox="1"/>
          <p:nvPr/>
        </p:nvSpPr>
        <p:spPr>
          <a:xfrm>
            <a:off x="1419181" y="294698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banana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D955B-44C2-4112-8876-8C18A1E9F795}"/>
              </a:ext>
            </a:extLst>
          </p:cNvPr>
          <p:cNvSpPr txBox="1"/>
          <p:nvPr/>
        </p:nvSpPr>
        <p:spPr>
          <a:xfrm>
            <a:off x="1560426" y="342655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39E1-D362-4466-BDF8-102CF56E4E70}"/>
              </a:ext>
            </a:extLst>
          </p:cNvPr>
          <p:cNvSpPr txBox="1"/>
          <p:nvPr/>
        </p:nvSpPr>
        <p:spPr>
          <a:xfrm>
            <a:off x="1441751" y="391451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orange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5083-3465-4B75-B78E-BF5287D0CA52}"/>
              </a:ext>
            </a:extLst>
          </p:cNvPr>
          <p:cNvSpPr txBox="1"/>
          <p:nvPr/>
        </p:nvSpPr>
        <p:spPr>
          <a:xfrm>
            <a:off x="1072635" y="4410866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strawberry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96183-CCA5-474F-ACA1-D549BEA18217}"/>
              </a:ext>
            </a:extLst>
          </p:cNvPr>
          <p:cNvSpPr txBox="1"/>
          <p:nvPr/>
        </p:nvSpPr>
        <p:spPr>
          <a:xfrm>
            <a:off x="959040" y="4910690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watermelon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46B27-7552-4EC2-967F-75A7014D2626}"/>
              </a:ext>
            </a:extLst>
          </p:cNvPr>
          <p:cNvSpPr txBox="1"/>
          <p:nvPr/>
        </p:nvSpPr>
        <p:spPr>
          <a:xfrm>
            <a:off x="7326021" y="5647999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A93B31-7354-4916-A774-4D5B7E2A88D3}"/>
              </a:ext>
            </a:extLst>
          </p:cNvPr>
          <p:cNvSpPr/>
          <p:nvPr/>
        </p:nvSpPr>
        <p:spPr>
          <a:xfrm>
            <a:off x="5806580" y="2289016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7EB02-E18F-409B-8458-01DC80288854}"/>
              </a:ext>
            </a:extLst>
          </p:cNvPr>
          <p:cNvSpPr txBox="1"/>
          <p:nvPr/>
        </p:nvSpPr>
        <p:spPr>
          <a:xfrm>
            <a:off x="5465063" y="5664777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F4BBE1D-FCC6-40FE-B5F8-7D90FAE800C8}"/>
              </a:ext>
            </a:extLst>
          </p:cNvPr>
          <p:cNvSpPr/>
          <p:nvPr/>
        </p:nvSpPr>
        <p:spPr>
          <a:xfrm rot="16200000">
            <a:off x="4124433" y="3501066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ECA1ED-17DC-459A-9FA5-C3964A06E351}"/>
              </a:ext>
            </a:extLst>
          </p:cNvPr>
          <p:cNvSpPr/>
          <p:nvPr/>
        </p:nvSpPr>
        <p:spPr>
          <a:xfrm>
            <a:off x="9327160" y="2858647"/>
            <a:ext cx="1874482" cy="187448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One-hot encoding</a:t>
            </a:r>
            <a:endParaRPr lang="ko-KR" altLang="en-US" sz="24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11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L2-loss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42" y="2890096"/>
            <a:ext cx="7018224" cy="1526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200" y="4855524"/>
            <a:ext cx="49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Measure distance between real values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348388" y="2818172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Prediction: 3.4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48388" y="4316943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Answer: 3.7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9627" y="5710535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0.09</a:t>
            </a:r>
            <a:endParaRPr lang="ko-KR" altLang="en-US" sz="2400" dirty="0"/>
          </a:p>
        </p:txBody>
      </p:sp>
      <p:cxnSp>
        <p:nvCxnSpPr>
          <p:cNvPr id="11" name="직선 화살표 연결선 10"/>
          <p:cNvCxnSpPr>
            <a:stCxn id="6" idx="2"/>
            <a:endCxn id="9" idx="0"/>
          </p:cNvCxnSpPr>
          <p:nvPr/>
        </p:nvCxnSpPr>
        <p:spPr>
          <a:xfrm>
            <a:off x="2279117" y="3563503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51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9984" y="4682344"/>
            <a:ext cx="706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Measure distance between two probability distribution</a:t>
            </a:r>
          </a:p>
          <a:p>
            <a:pPr algn="ctr"/>
            <a:r>
              <a:rPr lang="en-US" altLang="ko-KR" sz="2400" dirty="0" smtClean="0"/>
              <a:t>Mostly used in classification problems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81" y="3193042"/>
            <a:ext cx="5076825" cy="94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1310" y="6166393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1.7</a:t>
            </a:r>
            <a:endParaRPr lang="ko-KR" altLang="en-US" sz="2400" dirty="0"/>
          </a:p>
        </p:txBody>
      </p:sp>
      <p:pic>
        <p:nvPicPr>
          <p:cNvPr id="7" name="Picture 2" descr="Image result for k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4" y="2584320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3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Neural network </a:t>
            </a:r>
            <a:r>
              <a:rPr lang="en-US" altLang="ko-KR" dirty="0" smtClean="0"/>
              <a:t>overfitting problem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040398" y="3881754"/>
            <a:ext cx="599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network models can </a:t>
            </a:r>
            <a:r>
              <a:rPr lang="en-US" altLang="ko-KR" sz="2000" b="1" dirty="0" smtClean="0"/>
              <a:t>memorize</a:t>
            </a:r>
            <a:r>
              <a:rPr lang="en-US" altLang="ko-KR" sz="2000" dirty="0" smtClean="0"/>
              <a:t> the training data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-&gt; when they meet </a:t>
            </a:r>
            <a:r>
              <a:rPr lang="en-US" altLang="ko-KR" sz="2000" b="1" dirty="0" smtClean="0"/>
              <a:t>unseen</a:t>
            </a:r>
            <a:r>
              <a:rPr lang="en-US" altLang="ko-KR" sz="2000" dirty="0" smtClean="0"/>
              <a:t> data (test data)</a:t>
            </a:r>
            <a:endParaRPr lang="ko-KR" altLang="en-US" sz="2000" dirty="0"/>
          </a:p>
        </p:txBody>
      </p:sp>
      <p:pic>
        <p:nvPicPr>
          <p:cNvPr id="1028" name="Picture 4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363152"/>
            <a:ext cx="28575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3" y="4472249"/>
            <a:ext cx="2385751" cy="23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391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Regularization and loss function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39" y="2642581"/>
            <a:ext cx="8562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9846" y="4622261"/>
            <a:ext cx="381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sensitive to the input?</a:t>
            </a:r>
          </a:p>
          <a:p>
            <a:endParaRPr lang="en-US" altLang="ko-KR" dirty="0"/>
          </a:p>
          <a:p>
            <a:r>
              <a:rPr lang="en-US" altLang="ko-KR" dirty="0" smtClean="0"/>
              <a:t>Near zero weights vs Large weights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602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53" y="4641951"/>
            <a:ext cx="2938533" cy="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7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620" y="3932479"/>
            <a:ext cx="103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How?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4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98328" y="4057170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Parameter : W</a:t>
            </a:r>
          </a:p>
          <a:p>
            <a:r>
              <a:rPr lang="en-US" altLang="ko-KR" sz="2800" dirty="0" smtClean="0"/>
              <a:t>Loss function : J(W)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6159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800" dirty="0" smtClean="0"/>
                  <a:t>Gradient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blipFill>
                <a:blip r:embed="rId3"/>
                <a:stretch>
                  <a:fillRect l="-9434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8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Computational graph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blipFill>
                <a:blip r:embed="rId11"/>
                <a:stretch>
                  <a:fillRect l="-1885" t="-10526" r="-11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23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1EC258-6CA8-4B6B-AD6A-A1CD95FFC32F}"/>
              </a:ext>
            </a:extLst>
          </p:cNvPr>
          <p:cNvSpPr/>
          <p:nvPr/>
        </p:nvSpPr>
        <p:spPr>
          <a:xfrm>
            <a:off x="8762208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8387135" y="6099743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FB65-2E95-494C-A48F-B0D67A13D234}"/>
              </a:ext>
            </a:extLst>
          </p:cNvPr>
          <p:cNvSpPr/>
          <p:nvPr/>
        </p:nvSpPr>
        <p:spPr>
          <a:xfrm>
            <a:off x="2803322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C9912-23EB-463B-AD51-B7CCE7377E75}"/>
              </a:ext>
            </a:extLst>
          </p:cNvPr>
          <p:cNvSpPr txBox="1"/>
          <p:nvPr/>
        </p:nvSpPr>
        <p:spPr>
          <a:xfrm>
            <a:off x="2461805" y="6099743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4DA38618-34F3-4E79-A901-8066EBA72F0C}"/>
              </a:ext>
            </a:extLst>
          </p:cNvPr>
          <p:cNvSpPr/>
          <p:nvPr/>
        </p:nvSpPr>
        <p:spPr>
          <a:xfrm>
            <a:off x="4181483" y="2696649"/>
            <a:ext cx="3829033" cy="1464702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5"/>
                </a:solidFill>
              </a:rPr>
              <a:t>Semantic Relation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75C31D54-DF1E-4DC6-9A51-CE7943A68D3E}"/>
              </a:ext>
            </a:extLst>
          </p:cNvPr>
          <p:cNvSpPr/>
          <p:nvPr/>
        </p:nvSpPr>
        <p:spPr>
          <a:xfrm>
            <a:off x="4189871" y="4230854"/>
            <a:ext cx="3829033" cy="14647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</a:rPr>
              <a:t>Syntactic Relation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0139F-34CF-49E4-BEAB-B8DE17181120}"/>
              </a:ext>
            </a:extLst>
          </p:cNvPr>
          <p:cNvSpPr/>
          <p:nvPr/>
        </p:nvSpPr>
        <p:spPr>
          <a:xfrm rot="2317687">
            <a:off x="4331250" y="3957016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B9D000-0F4E-439F-B82C-AF4018EE0407}"/>
              </a:ext>
            </a:extLst>
          </p:cNvPr>
          <p:cNvSpPr/>
          <p:nvPr/>
        </p:nvSpPr>
        <p:spPr>
          <a:xfrm rot="19062314">
            <a:off x="4331251" y="3963308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58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6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4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</a:endParaRPr>
              </a:p>
              <a:p>
                <a:endParaRPr lang="en-US" altLang="ko-KR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00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60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.189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.147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134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blipFill>
                <a:blip r:embed="rId3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55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blipFill>
                <a:blip r:embed="rId2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Gradients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blipFill>
                <a:blip r:embed="rId3"/>
                <a:stretch>
                  <a:fillRect l="-1650" b="-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496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dirty="0" smtClean="0">
                  <a:ea typeface="Cambria Math" panose="02040503050406030204" pitchFamily="18" charset="0"/>
                </a:endParaRPr>
              </a:p>
              <a:p>
                <a:r>
                  <a:rPr lang="en-US" altLang="ko-KR" sz="2400" b="0" dirty="0" smtClean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94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370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EDD92F1-714A-4370-96A2-A52F1D0EEE82}"/>
              </a:ext>
            </a:extLst>
          </p:cNvPr>
          <p:cNvSpPr txBox="1"/>
          <p:nvPr/>
        </p:nvSpPr>
        <p:spPr>
          <a:xfrm>
            <a:off x="1626219" y="3595354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E53379B6-729D-47F4-8125-0A7ECA736CF5}"/>
              </a:ext>
            </a:extLst>
          </p:cNvPr>
          <p:cNvSpPr/>
          <p:nvPr/>
        </p:nvSpPr>
        <p:spPr>
          <a:xfrm rot="16200000">
            <a:off x="4163450" y="3682784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1588DB-4CA0-4666-89E9-52A0856FA655}"/>
              </a:ext>
            </a:extLst>
          </p:cNvPr>
          <p:cNvSpPr/>
          <p:nvPr/>
        </p:nvSpPr>
        <p:spPr>
          <a:xfrm>
            <a:off x="6096000" y="3595354"/>
            <a:ext cx="4725798" cy="720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Continuous Feature Space</a:t>
            </a:r>
            <a:endParaRPr lang="ko-KR" altLang="en-US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331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236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14351" y="3847026"/>
            <a:ext cx="220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Multi-layer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Matrix Operation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6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5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Loss surface is usually very complex and intractable</a:t>
            </a:r>
            <a:endParaRPr lang="ko-KR" altLang="en-US" dirty="0"/>
          </a:p>
        </p:txBody>
      </p:sp>
      <p:pic>
        <p:nvPicPr>
          <p:cNvPr id="28674" name="Picture 2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3" y="2404381"/>
            <a:ext cx="5938157" cy="44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49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9741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34100" y="3880757"/>
            <a:ext cx="8490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45918" y="3649924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440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89444" y="4207308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355585" y="4222356"/>
            <a:ext cx="1473072" cy="999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55585" y="5088747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  <p:sp>
        <p:nvSpPr>
          <p:cNvPr id="16" name="타원 15"/>
          <p:cNvSpPr/>
          <p:nvPr/>
        </p:nvSpPr>
        <p:spPr>
          <a:xfrm>
            <a:off x="5883728" y="446338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524500" y="4694222"/>
            <a:ext cx="5738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7293" y="4429820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6289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𝑇𝑟𝑎𝑖𝑛𝑖𝑛𝑔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𝑒𝑥𝑎𝑚𝑝𝑙𝑒𝑠</m:t>
                              </m:r>
                            </m:e>
                          </m:eqAr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is called learning rate or step size)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blipFill>
                <a:blip r:embed="rId4"/>
                <a:stretch>
                  <a:fillRect l="-2057" t="-10667" r="-1028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04841" y="3293226"/>
            <a:ext cx="317663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Calculating gradients of </a:t>
            </a:r>
          </a:p>
          <a:p>
            <a:r>
              <a:rPr lang="en-US" altLang="ko-KR" sz="2400" dirty="0" smtClean="0"/>
              <a:t>all training examples is </a:t>
            </a:r>
          </a:p>
          <a:p>
            <a:r>
              <a:rPr lang="en-US" altLang="ko-KR" sz="2400" dirty="0" smtClean="0"/>
              <a:t>expensive!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4076700" y="2498271"/>
            <a:ext cx="4408714" cy="2917372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Iteration :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283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Stochastic Gradient Descent(SGD)</a:t>
            </a:r>
            <a:endParaRPr lang="ko-KR" alt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Iteration : 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𝑚𝑖𝑛𝑖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4076700" y="2846613"/>
            <a:ext cx="4408714" cy="256902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5737" y="3508669"/>
            <a:ext cx="29674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Use mini-batch,</a:t>
            </a:r>
          </a:p>
          <a:p>
            <a:r>
              <a:rPr lang="en-US" altLang="ko-KR" sz="2400" dirty="0" smtClean="0"/>
              <a:t>random sampled from</a:t>
            </a:r>
          </a:p>
          <a:p>
            <a:r>
              <a:rPr lang="en-US" altLang="ko-KR" sz="2400" dirty="0" smtClean="0"/>
              <a:t>training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3396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568367" y="3587766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90349" y="3868012"/>
            <a:ext cx="978018" cy="1291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30649" y="456177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845530" y="427219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068271" y="4501565"/>
            <a:ext cx="991886" cy="1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8271" y="3940956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6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1949977" y="2139207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A</a:t>
            </a:r>
            <a:endParaRPr lang="ko-KR" altLang="en-US" sz="3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7827EF2-676D-412E-89B3-77F3B927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629" y="2013474"/>
            <a:ext cx="5686425" cy="33051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C147B84-B88E-4633-9E9C-06898788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5831091"/>
            <a:ext cx="6981825" cy="86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303B9-02D7-428B-A48F-C57EC6E5E46D}"/>
              </a:ext>
            </a:extLst>
          </p:cNvPr>
          <p:cNvSpPr txBox="1"/>
          <p:nvPr/>
        </p:nvSpPr>
        <p:spPr>
          <a:xfrm>
            <a:off x="1949977" y="3373675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B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EA260-96E6-49AA-BE31-68E859E5E4E0}"/>
              </a:ext>
            </a:extLst>
          </p:cNvPr>
          <p:cNvSpPr txBox="1"/>
          <p:nvPr/>
        </p:nvSpPr>
        <p:spPr>
          <a:xfrm>
            <a:off x="1949977" y="4645253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C</a:t>
            </a:r>
            <a:endParaRPr lang="ko-KR" altLang="en-US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672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850130" y="4269711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2652" y="5096259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330026" y="4292906"/>
            <a:ext cx="1425747" cy="7807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6507" y="4769058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6789815" y="4430140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004442" y="4642411"/>
            <a:ext cx="508210" cy="18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20791" y="3911289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030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779283" y="4420802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6670" y="4971062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911248" y="4701531"/>
            <a:ext cx="1290900" cy="158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3615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363396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190509" y="4777352"/>
            <a:ext cx="387514" cy="36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9345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2027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339577" y="4537667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27317" y="4894423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59122" y="4579020"/>
            <a:ext cx="1358335" cy="355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733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030887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245514" y="4777352"/>
            <a:ext cx="3521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56836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76537" y="5867284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Stuck in local minima!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57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Escape from the local minima!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Momentum</a:t>
            </a:r>
          </a:p>
          <a:p>
            <a:pPr marL="1371600" lvl="2" indent="-514350"/>
            <a:r>
              <a:rPr lang="en-US" altLang="ko-KR" i="1" dirty="0"/>
              <a:t>SGD with Momentum, NAG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Dynamic step size</a:t>
            </a:r>
          </a:p>
          <a:p>
            <a:pPr marL="1371600" lvl="2" indent="-514350"/>
            <a:r>
              <a:rPr lang="en-US" altLang="ko-KR" i="1" dirty="0" err="1"/>
              <a:t>Adagrad</a:t>
            </a:r>
            <a:r>
              <a:rPr lang="en-US" altLang="ko-KR" i="1" dirty="0"/>
              <a:t>, </a:t>
            </a:r>
            <a:r>
              <a:rPr lang="en-US" altLang="ko-KR" i="1" dirty="0" err="1"/>
              <a:t>RMSProp</a:t>
            </a:r>
            <a:endParaRPr lang="en-US" altLang="ko-KR" i="1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Combination of both</a:t>
            </a:r>
          </a:p>
          <a:p>
            <a:pPr marL="1371600" lvl="2" indent="-514350"/>
            <a:r>
              <a:rPr lang="en-US" altLang="ko-KR" i="1" dirty="0"/>
              <a:t>Adam, </a:t>
            </a:r>
            <a:r>
              <a:rPr lang="en-US" altLang="ko-KR" i="1" dirty="0" err="1"/>
              <a:t>Adadelta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78287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Speed of Convergence</a:t>
            </a:r>
            <a:endParaRPr lang="ko-KR" altLang="en-US" i="1" dirty="0"/>
          </a:p>
        </p:txBody>
      </p:sp>
      <p:pic>
        <p:nvPicPr>
          <p:cNvPr id="4098" name="Picture 2" descr="Gradient Descent Optimization Algorithms at Long Valle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4" y="2909771"/>
            <a:ext cx="3694440" cy="286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dient Descent Optimization Algorithms at Beale's Func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03" y="2877025"/>
            <a:ext cx="3736737" cy="28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adient Descent Optimization Algorithms at Saddle Poin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09" y="2877025"/>
            <a:ext cx="3736009" cy="28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5329" y="3194957"/>
            <a:ext cx="535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End of Neural Network Tutorial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44594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Multi-layer Perceptron</a:t>
            </a:r>
          </a:p>
          <a:p>
            <a:pPr lvl="1"/>
            <a:r>
              <a:rPr lang="en-US" altLang="ko-KR" dirty="0"/>
              <a:t>Implementation of 2-layer perceptron </a:t>
            </a:r>
            <a:r>
              <a:rPr lang="en-US" altLang="ko-KR" dirty="0" smtClean="0"/>
              <a:t>with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Forward path(evaluation) of Multi-layer perceptron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Loss calculation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Gradient calculation</a:t>
            </a:r>
          </a:p>
          <a:p>
            <a:pPr marL="971550" lvl="1" indent="-457200"/>
            <a:r>
              <a:rPr lang="en-US" altLang="ko-KR" dirty="0" smtClean="0"/>
              <a:t>Implement above 3 components at NN.py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580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blipFill>
                <a:blip r:embed="rId4"/>
                <a:stretch>
                  <a:fillRect l="-2813" t="-4762" r="-179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 smtClean="0"/>
                  <a:t>ReLU </a:t>
                </a:r>
              </a:p>
              <a:p>
                <a:r>
                  <a:rPr lang="en-US" altLang="ko-KR" sz="2400" dirty="0" smtClean="0"/>
                  <a:t>(p.39 Activation Function </a:t>
                </a:r>
                <a:r>
                  <a:rPr lang="ko-KR" altLang="en-US" sz="2400" dirty="0" smtClean="0"/>
                  <a:t>참조</a:t>
                </a:r>
                <a:r>
                  <a:rPr lang="en-US" altLang="ko-KR" sz="2400" dirty="0" smtClean="0"/>
                  <a:t>)</a:t>
                </a:r>
              </a:p>
              <a:p>
                <a:endParaRPr lang="en-US" altLang="ko-KR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blipFill>
                <a:blip r:embed="rId5"/>
                <a:stretch>
                  <a:fillRect l="-4836" t="-8242" r="-3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98" y="4491661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93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9922" y="1533565"/>
            <a:ext cx="369332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/>
              <a:t>Mini-batch </a:t>
            </a:r>
            <a:r>
              <a:rPr lang="ko-KR" altLang="en-US" sz="2400" dirty="0" smtClean="0"/>
              <a:t>사용</a:t>
            </a:r>
            <a:endParaRPr lang="en-US" altLang="ko-KR" sz="2400" dirty="0" smtClean="0"/>
          </a:p>
          <a:p>
            <a:r>
              <a:rPr lang="en-US" altLang="ko-KR" sz="2400" dirty="0" smtClean="0"/>
              <a:t>X: (N, D)</a:t>
            </a:r>
          </a:p>
          <a:p>
            <a:r>
              <a:rPr lang="en-US" altLang="ko-KR" sz="2400" dirty="0" smtClean="0"/>
              <a:t>W1: (D, H)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Hidden layer: ?</a:t>
            </a:r>
          </a:p>
          <a:p>
            <a:r>
              <a:rPr lang="en-US" altLang="ko-KR" sz="2400" dirty="0" smtClean="0"/>
              <a:t>W2: (H, C)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scores: (N, C)</a:t>
            </a:r>
            <a:endParaRPr lang="en-US" altLang="ko-KR" sz="2400" dirty="0"/>
          </a:p>
        </p:txBody>
      </p:sp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22" y="4775952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35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pic>
        <p:nvPicPr>
          <p:cNvPr id="2050" name="Picture 2" descr="ReLU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14" y="1878677"/>
            <a:ext cx="3856535" cy="28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 smtClean="0"/>
                  <a:t>ReLU </a:t>
                </a:r>
              </a:p>
              <a:p>
                <a:r>
                  <a:rPr lang="en-US" altLang="ko-KR" sz="2400" dirty="0" smtClean="0"/>
                  <a:t>(p.39 Activation Function </a:t>
                </a:r>
                <a:r>
                  <a:rPr lang="ko-KR" altLang="en-US" sz="2400" dirty="0" smtClean="0"/>
                  <a:t>참조</a:t>
                </a:r>
                <a:r>
                  <a:rPr lang="en-US" altLang="ko-KR" sz="2400" dirty="0" smtClean="0"/>
                  <a:t>)</a:t>
                </a:r>
              </a:p>
              <a:p>
                <a:endParaRPr lang="en-US" altLang="ko-KR" sz="24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blipFill>
                <a:blip r:embed="rId4"/>
                <a:stretch>
                  <a:fillRect l="-4680" t="-8840" r="-39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54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0604D5-61CE-4B48-91D6-0547B016BC60}"/>
              </a:ext>
            </a:extLst>
          </p:cNvPr>
          <p:cNvSpPr txBox="1"/>
          <p:nvPr/>
        </p:nvSpPr>
        <p:spPr>
          <a:xfrm>
            <a:off x="2474698" y="5676853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D6B4F-BB3C-4068-8161-9A7EAAED8A7E}"/>
              </a:ext>
            </a:extLst>
          </p:cNvPr>
          <p:cNvSpPr/>
          <p:nvPr/>
        </p:nvSpPr>
        <p:spPr>
          <a:xfrm>
            <a:off x="2737314" y="2218331"/>
            <a:ext cx="499047" cy="333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F0FCF-F093-4BCE-9DD2-7465CA822C02}"/>
              </a:ext>
            </a:extLst>
          </p:cNvPr>
          <p:cNvSpPr txBox="1"/>
          <p:nvPr/>
        </p:nvSpPr>
        <p:spPr>
          <a:xfrm>
            <a:off x="2152718" y="22848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DB34A-F135-4D11-8B8F-236D5F768419}"/>
              </a:ext>
            </a:extLst>
          </p:cNvPr>
          <p:cNvSpPr txBox="1"/>
          <p:nvPr/>
        </p:nvSpPr>
        <p:spPr>
          <a:xfrm>
            <a:off x="2156849" y="342598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A7453-B12B-47D1-BEBD-C183FB296344}"/>
              </a:ext>
            </a:extLst>
          </p:cNvPr>
          <p:cNvSpPr txBox="1"/>
          <p:nvPr/>
        </p:nvSpPr>
        <p:spPr>
          <a:xfrm>
            <a:off x="2156849" y="394085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99405-2227-427B-BD5F-1AF57BDC8856}"/>
              </a:ext>
            </a:extLst>
          </p:cNvPr>
          <p:cNvSpPr txBox="1"/>
          <p:nvPr/>
        </p:nvSpPr>
        <p:spPr>
          <a:xfrm>
            <a:off x="2152718" y="2864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87A890-E093-40AF-BC79-50460A624ED4}"/>
              </a:ext>
            </a:extLst>
          </p:cNvPr>
          <p:cNvSpPr txBox="1"/>
          <p:nvPr/>
        </p:nvSpPr>
        <p:spPr>
          <a:xfrm>
            <a:off x="2152718" y="45301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129822-09D4-4838-9EDC-C7E92EED9786}"/>
              </a:ext>
            </a:extLst>
          </p:cNvPr>
          <p:cNvSpPr txBox="1"/>
          <p:nvPr/>
        </p:nvSpPr>
        <p:spPr>
          <a:xfrm>
            <a:off x="2136183" y="5042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76BEB8-6CBE-4F7F-9186-C2F611D27555}"/>
              </a:ext>
            </a:extLst>
          </p:cNvPr>
          <p:cNvSpPr/>
          <p:nvPr/>
        </p:nvSpPr>
        <p:spPr>
          <a:xfrm>
            <a:off x="6096000" y="3233574"/>
            <a:ext cx="4725798" cy="1081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How to set features and values of them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64A7D-A123-4510-8D68-242655D2DEBC}"/>
              </a:ext>
            </a:extLst>
          </p:cNvPr>
          <p:cNvSpPr txBox="1"/>
          <p:nvPr/>
        </p:nvSpPr>
        <p:spPr>
          <a:xfrm>
            <a:off x="7055141" y="4899528"/>
            <a:ext cx="296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</a:rPr>
              <a:t>With Neural Networks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69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 smtClean="0"/>
                  <a:t>(-log on the target probabilities)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blipFill>
                <a:blip r:embed="rId2"/>
                <a:stretch>
                  <a:fillRect l="-3875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8" y="1849582"/>
            <a:ext cx="7615844" cy="3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8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/>
                  <a:t>P: [ 0.1 , 0.7 , 0.2 ]</a:t>
                </a:r>
              </a:p>
              <a:p>
                <a:r>
                  <a:rPr lang="en-US" altLang="ko-KR" sz="2800" dirty="0" smtClean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 smtClean="0"/>
                  <a:t>Y : [1, 0]</a:t>
                </a:r>
              </a:p>
              <a:p>
                <a:endParaRPr lang="en-US" altLang="ko-KR" sz="2800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e>
                      </m:func>
                    </m:oMath>
                  </m:oMathPara>
                </a14:m>
                <a:endParaRPr lang="en-US" altLang="ko-KR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763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/>
                  <a:t>P: [ 0.1 , 0.7 , 0.2 ]</a:t>
                </a:r>
              </a:p>
              <a:p>
                <a:r>
                  <a:rPr lang="en-US" altLang="ko-KR" sz="2800" dirty="0" smtClean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 smtClean="0"/>
                  <a:t>Y : [0, 2]</a:t>
                </a:r>
              </a:p>
              <a:p>
                <a:endParaRPr lang="en-US" altLang="ko-KR" sz="2800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e>
                      </m:func>
                    </m:oMath>
                  </m:oMathPara>
                </a14:m>
                <a:endParaRPr lang="en-US" altLang="ko-KR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58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232" y="5376664"/>
            <a:ext cx="34470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Tip) Matrix -&gt;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Element-wise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28" y="1728170"/>
            <a:ext cx="7873772" cy="352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                                     … 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blipFill>
                <a:blip r:embed="rId3"/>
                <a:stretch>
                  <a:fillRect b="-16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 smtClean="0"/>
                  <a:t> 대해 </a:t>
                </a:r>
                <a:r>
                  <a:rPr lang="ko-KR" altLang="en-US" dirty="0" err="1" smtClean="0"/>
                  <a:t>편미분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blipFill>
                <a:blip r:embed="rId4"/>
                <a:stretch>
                  <a:fillRect l="-1706" t="-11475" r="-106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8682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𝑹𝒆𝑳𝑼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  <a:blipFill>
                <a:blip r:embed="rId13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𝒆𝒍𝒔𝒆</m:t>
                                  </m:r>
                                </m:e>
                              </m:d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ReLU 이미지 검색결과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47" y="632579"/>
            <a:ext cx="2320540" cy="1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75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타원 44"/>
              <p:cNvSpPr/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타원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  <a:blipFill>
                <a:blip r:embed="rId15"/>
                <a:stretch>
                  <a:fillRect l="-5263" r="-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/>
          <p:cNvSpPr/>
          <p:nvPr/>
        </p:nvSpPr>
        <p:spPr>
          <a:xfrm>
            <a:off x="6018415" y="2516074"/>
            <a:ext cx="6059978" cy="28788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b="1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  <a:blipFill>
                <a:blip r:embed="rId16"/>
                <a:stretch>
                  <a:fillRect l="-264" t="-112500" r="-12137" b="-17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/>
          <p:cNvCxnSpPr/>
          <p:nvPr/>
        </p:nvCxnSpPr>
        <p:spPr>
          <a:xfrm flipV="1">
            <a:off x="9048404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56299" y="6369689"/>
            <a:ext cx="79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10229441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750186" y="6363516"/>
            <a:ext cx="23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target &amp; non-target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782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15033" y="5940857"/>
            <a:ext cx="41172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p.73 Stochastic Gradient Descent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1664834"/>
            <a:ext cx="7777842" cy="38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2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Multi-layer Perceptron</a:t>
            </a:r>
          </a:p>
          <a:p>
            <a:pPr lvl="1"/>
            <a:r>
              <a:rPr lang="en-US" altLang="ko-KR" dirty="0" smtClean="0"/>
              <a:t>Verify your implementation with Test.py</a:t>
            </a:r>
          </a:p>
          <a:p>
            <a:pPr lvl="1"/>
            <a:r>
              <a:rPr lang="en-US" altLang="ko-KR" dirty="0" smtClean="0"/>
              <a:t>Results of python test.py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41" y="3630385"/>
            <a:ext cx="3854234" cy="3065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57" y="3728359"/>
            <a:ext cx="4065134" cy="54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932056"/>
            <a:ext cx="376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Error must be less than 1e-6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24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E053F50C-E705-4ED1-9BCC-565655FF040B}"/>
              </a:ext>
            </a:extLst>
          </p:cNvPr>
          <p:cNvSpPr txBox="1">
            <a:spLocks/>
          </p:cNvSpPr>
          <p:nvPr/>
        </p:nvSpPr>
        <p:spPr>
          <a:xfrm>
            <a:off x="838200" y="683174"/>
            <a:ext cx="10515600" cy="94445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Submission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7811952-6E5B-4E94-A23D-5CC11E60F1E3}"/>
              </a:ext>
            </a:extLst>
          </p:cNvPr>
          <p:cNvSpPr txBox="1">
            <a:spLocks/>
          </p:cNvSpPr>
          <p:nvPr/>
        </p:nvSpPr>
        <p:spPr>
          <a:xfrm>
            <a:off x="838200" y="1867665"/>
            <a:ext cx="10515600" cy="4133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Due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: ~10/14(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23:59:59</a:t>
            </a:r>
            <a:endParaRPr lang="en-US" altLang="ko-KR" dirty="0"/>
          </a:p>
          <a:p>
            <a:r>
              <a:rPr lang="en-US" altLang="ko-KR" dirty="0" smtClean="0"/>
              <a:t>Submission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Online submission on blackboard</a:t>
            </a:r>
            <a:endParaRPr lang="en-US" altLang="ko-KR" dirty="0"/>
          </a:p>
          <a:p>
            <a:r>
              <a:rPr lang="en-US" altLang="ko-KR" dirty="0" smtClean="0"/>
              <a:t>Your submission should include NN.py + Screenshot of Test.py results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              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You must implement the components yourself!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File name : StudentID_Name.zip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447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Data intelligence lab.</a:t>
            </a:r>
          </a:p>
          <a:p>
            <a:r>
              <a:rPr lang="en-US" altLang="ko-KR" dirty="0">
                <a:hlinkClick r:id="rId2"/>
              </a:rPr>
              <a:t>irish07@korea.ac.kr</a:t>
            </a:r>
            <a:r>
              <a:rPr lang="en-US" altLang="ko-KR" dirty="0"/>
              <a:t> (</a:t>
            </a:r>
            <a:r>
              <a:rPr lang="ko-KR" altLang="en-US" dirty="0"/>
              <a:t>박준형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saga9017@korea.ac.kr</a:t>
            </a:r>
            <a:r>
              <a:rPr lang="en-US" altLang="ko-KR" dirty="0"/>
              <a:t> (</a:t>
            </a:r>
            <a:r>
              <a:rPr lang="ko-KR" altLang="en-US" dirty="0" err="1"/>
              <a:t>이욱진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082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23621</TotalTime>
  <Words>1872</Words>
  <Application>Microsoft Office PowerPoint</Application>
  <PresentationFormat>와이드스크린</PresentationFormat>
  <Paragraphs>734</Paragraphs>
  <Slides>99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맑은 고딕</vt:lpstr>
      <vt:lpstr>Arial</vt:lpstr>
      <vt:lpstr>Calibri</vt:lpstr>
      <vt:lpstr>Cambria Math</vt:lpstr>
      <vt:lpstr>Times New Roman</vt:lpstr>
      <vt:lpstr>Wingdings 3</vt:lpstr>
      <vt:lpstr>Blank</vt:lpstr>
      <vt:lpstr>Word2vec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Word2vec</vt:lpstr>
      <vt:lpstr>How to Learn</vt:lpstr>
      <vt:lpstr>How to Learn</vt:lpstr>
      <vt:lpstr>How to Learn</vt:lpstr>
      <vt:lpstr>How to Learn</vt:lpstr>
      <vt:lpstr>How to Learn</vt:lpstr>
      <vt:lpstr>How to Learn</vt:lpstr>
      <vt:lpstr>Neural Network</vt:lpstr>
      <vt:lpstr>Neural Network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Neural Network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Regularization</vt:lpstr>
      <vt:lpstr>Regularization</vt:lpstr>
      <vt:lpstr>Regularization</vt:lpstr>
      <vt:lpstr>Regularization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Neural Network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PowerPoint 프레젠테이션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</dc:title>
  <dc:creator>dilab3</dc:creator>
  <cp:lastModifiedBy>jh</cp:lastModifiedBy>
  <cp:revision>216</cp:revision>
  <dcterms:created xsi:type="dcterms:W3CDTF">2018-04-16T06:19:51Z</dcterms:created>
  <dcterms:modified xsi:type="dcterms:W3CDTF">2019-09-30T01:18:08Z</dcterms:modified>
</cp:coreProperties>
</file>